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0" r:id="rId2"/>
  </p:sldMasterIdLst>
  <p:sldIdLst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8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6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7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1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5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57143" y="343432"/>
            <a:ext cx="1464448" cy="1643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8415-AB76-B947-B02B-477AFB2D8B7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E535-4A95-9045-8135-D9326E3A30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2943" y="274638"/>
            <a:ext cx="1041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648" y="2124147"/>
            <a:ext cx="7157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BDBA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800" dirty="0"/>
              <a:t>New Website Proposal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Prepared by: Keith Brown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152165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302" y="447030"/>
            <a:ext cx="654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Honour</a:t>
            </a:r>
            <a:r>
              <a:rPr lang="en-US" sz="2400" b="1" u="sng" dirty="0"/>
              <a:t> Boards</a:t>
            </a:r>
          </a:p>
          <a:p>
            <a:r>
              <a:rPr lang="en-US" sz="1200" b="1" u="sng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AC651-A29E-4ACD-BDB1-C02080EB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4" y="1405365"/>
            <a:ext cx="8093413" cy="476900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E29F859-0F50-4034-904E-47133DE0083E}"/>
              </a:ext>
            </a:extLst>
          </p:cNvPr>
          <p:cNvSpPr/>
          <p:nvPr/>
        </p:nvSpPr>
        <p:spPr>
          <a:xfrm>
            <a:off x="419910" y="1332689"/>
            <a:ext cx="405319" cy="3703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948E28-289E-4326-BAB4-D8B7D6FADCF9}"/>
              </a:ext>
            </a:extLst>
          </p:cNvPr>
          <p:cNvSpPr/>
          <p:nvPr/>
        </p:nvSpPr>
        <p:spPr>
          <a:xfrm>
            <a:off x="7198467" y="1853993"/>
            <a:ext cx="1138136" cy="3703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675F52-18A8-4E6B-A5CA-57203E4D0229}"/>
              </a:ext>
            </a:extLst>
          </p:cNvPr>
          <p:cNvSpPr/>
          <p:nvPr/>
        </p:nvSpPr>
        <p:spPr>
          <a:xfrm>
            <a:off x="8004242" y="1332689"/>
            <a:ext cx="405319" cy="3703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8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302" y="447030"/>
            <a:ext cx="654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Honour</a:t>
            </a:r>
            <a:r>
              <a:rPr lang="en-US" sz="2400" b="1" u="sng" dirty="0"/>
              <a:t> Boards</a:t>
            </a:r>
          </a:p>
          <a:p>
            <a:r>
              <a:rPr lang="en-US" sz="1200" b="1" u="sng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D0358-6A11-4633-815E-8E6C4437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2" y="1168768"/>
            <a:ext cx="7467499" cy="52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002" y="1012954"/>
            <a:ext cx="7438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/>
          </a:p>
          <a:p>
            <a:r>
              <a:rPr lang="en-US" sz="2400" b="1" u="sng" dirty="0"/>
              <a:t>Next Steps</a:t>
            </a:r>
          </a:p>
          <a:p>
            <a:endParaRPr lang="en-US" sz="1200" b="1" u="sng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Finish the build of the new Website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Negotiate with BA the annual fees for the platform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Develop a migration plan for moving data from the old site to the new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Find members to perform the “Administration” roles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Discuss with the current service provide how the site may be decommissioned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084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385" y="1239698"/>
            <a:ext cx="72976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Issues with current Website</a:t>
            </a:r>
          </a:p>
          <a:p>
            <a:endParaRPr lang="en-US" sz="1600" b="1" u="sng" dirty="0"/>
          </a:p>
          <a:p>
            <a:pPr marL="285750" indent="-285750">
              <a:buFont typeface="Arial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platform on which the website was initially built (Drupal version 8) has reached it's end of life 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Certain areas of the website when edited generate errors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Links to the new BDBA Facebook site are not saving properly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site requires an expensive upgrade for the functionality to be operational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AU" sz="1600" dirty="0"/>
              <a:t>The BDBA service provider has advised that he cannot continue to support the website, a new service provider will be required</a:t>
            </a:r>
            <a:endParaRPr lang="en-US" sz="1600" dirty="0"/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Drupal is complex - A realistic solution is to consider a simpler platform</a:t>
            </a:r>
            <a:endParaRPr lang="en-US" sz="1600" dirty="0"/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Does the BDBA require an operational website? What information are our members seeking? </a:t>
            </a:r>
          </a:p>
        </p:txBody>
      </p:sp>
    </p:spTree>
    <p:extLst>
      <p:ext uri="{BB962C8B-B14F-4D97-AF65-F5344CB8AC3E}">
        <p14:creationId xmlns:p14="http://schemas.microsoft.com/office/powerpoint/2010/main" val="70198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747" y="917112"/>
            <a:ext cx="67180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Proposal</a:t>
            </a:r>
          </a:p>
          <a:p>
            <a:endParaRPr lang="en-US" sz="1200" b="1" u="sng" dirty="0"/>
          </a:p>
          <a:p>
            <a:pPr marL="285750" indent="-285750">
              <a:buFont typeface="Arial"/>
              <a:buChar char="•"/>
            </a:pPr>
            <a:r>
              <a:rPr lang="en-AU" sz="1600" dirty="0"/>
              <a:t>Migrate to a platform developed and supported by Bowls Australia</a:t>
            </a:r>
            <a:endParaRPr lang="en-US" sz="1600" dirty="0"/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Must be mobile friendly </a:t>
            </a:r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AU" sz="1600" dirty="0"/>
              <a:t>Must be a secure site</a:t>
            </a:r>
            <a:endParaRPr lang="en-US" sz="1600" dirty="0"/>
          </a:p>
          <a:p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Provide sufficient functionality for our members to easily find information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Allow multiple administrators to post details like news items, events, results, pictures, selections, in a timely manner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No requirement to provide financial functionality.  The BDBA already has financial packages in place.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Build a demo website and seek feedback from clubs and members regarding the suitability of the platform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716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573" y="447030"/>
            <a:ext cx="593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Home Page of the Current Website</a:t>
            </a:r>
          </a:p>
          <a:p>
            <a:endParaRPr lang="en-US" sz="12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32783-9173-48E5-AAC8-B01F12EF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92" y="1317097"/>
            <a:ext cx="8690132" cy="52490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56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573" y="447030"/>
            <a:ext cx="593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Home Page of the new Website</a:t>
            </a:r>
          </a:p>
          <a:p>
            <a:endParaRPr lang="en-US" sz="12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CAC6A-817B-4A4D-8ADB-ADE952A7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4" y="1497545"/>
            <a:ext cx="8677072" cy="44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573" y="447030"/>
            <a:ext cx="593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Multi-Levels Menus</a:t>
            </a:r>
          </a:p>
          <a:p>
            <a:endParaRPr lang="en-US" sz="12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38C22-0CA5-4AE9-A90B-031A116B2563}"/>
              </a:ext>
            </a:extLst>
          </p:cNvPr>
          <p:cNvSpPr txBox="1"/>
          <p:nvPr/>
        </p:nvSpPr>
        <p:spPr>
          <a:xfrm>
            <a:off x="350196" y="911089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Top Header</a:t>
            </a:r>
          </a:p>
          <a:p>
            <a:endParaRPr lang="en-US" sz="14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12FF6-A222-4E7A-B4A4-655BAF90C94A}"/>
              </a:ext>
            </a:extLst>
          </p:cNvPr>
          <p:cNvSpPr txBox="1"/>
          <p:nvPr/>
        </p:nvSpPr>
        <p:spPr>
          <a:xfrm>
            <a:off x="291830" y="37840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Primary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CE5302-A184-40FA-8874-F071C74A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09" y="1671151"/>
            <a:ext cx="6396991" cy="1867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4BE385-3D78-4B32-93CD-157AA6E8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0" y="4429412"/>
            <a:ext cx="7869676" cy="158001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F168DE5-47A6-4FC8-A7D1-63DD4E428CE1}"/>
              </a:ext>
            </a:extLst>
          </p:cNvPr>
          <p:cNvSpPr/>
          <p:nvPr/>
        </p:nvSpPr>
        <p:spPr>
          <a:xfrm>
            <a:off x="2451370" y="1526642"/>
            <a:ext cx="1138136" cy="6463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DE53D0-E605-48D9-BE11-A8B9C903A989}"/>
              </a:ext>
            </a:extLst>
          </p:cNvPr>
          <p:cNvSpPr/>
          <p:nvPr/>
        </p:nvSpPr>
        <p:spPr>
          <a:xfrm>
            <a:off x="2350851" y="4324966"/>
            <a:ext cx="1138136" cy="6463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33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573" y="447030"/>
            <a:ext cx="593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Online BDBA Calendar</a:t>
            </a:r>
          </a:p>
          <a:p>
            <a:endParaRPr lang="en-US" sz="12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37519-C92B-4DD6-81CE-5F817DAB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4" y="1093361"/>
            <a:ext cx="8677072" cy="535071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71C8F7-A94A-4D8F-810C-6DE360AEB919}"/>
              </a:ext>
            </a:extLst>
          </p:cNvPr>
          <p:cNvSpPr/>
          <p:nvPr/>
        </p:nvSpPr>
        <p:spPr>
          <a:xfrm>
            <a:off x="6358647" y="1663430"/>
            <a:ext cx="1326204" cy="3599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9DD21D-7950-40B5-AE55-4E2F9CA7831E}"/>
              </a:ext>
            </a:extLst>
          </p:cNvPr>
          <p:cNvSpPr/>
          <p:nvPr/>
        </p:nvSpPr>
        <p:spPr>
          <a:xfrm>
            <a:off x="5032443" y="2395647"/>
            <a:ext cx="3459804" cy="6463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1F88A-B113-4539-B40B-B825D5BE1C05}"/>
              </a:ext>
            </a:extLst>
          </p:cNvPr>
          <p:cNvSpPr/>
          <p:nvPr/>
        </p:nvSpPr>
        <p:spPr>
          <a:xfrm>
            <a:off x="476655" y="1877438"/>
            <a:ext cx="4319081" cy="1164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1. Click on “Alex </a:t>
            </a:r>
            <a:r>
              <a:rPr lang="en-AU" dirty="0" err="1"/>
              <a:t>Gow</a:t>
            </a:r>
            <a:r>
              <a:rPr lang="en-AU" dirty="0"/>
              <a:t> Cup Round 1</a:t>
            </a:r>
          </a:p>
          <a:p>
            <a:endParaRPr lang="en-AU" dirty="0"/>
          </a:p>
          <a:p>
            <a:r>
              <a:rPr lang="en-AU" dirty="0"/>
              <a:t>2. Click on Facebook link</a:t>
            </a:r>
          </a:p>
        </p:txBody>
      </p:sp>
    </p:spTree>
    <p:extLst>
      <p:ext uri="{BB962C8B-B14F-4D97-AF65-F5344CB8AC3E}">
        <p14:creationId xmlns:p14="http://schemas.microsoft.com/office/powerpoint/2010/main" val="296597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302" y="447030"/>
            <a:ext cx="654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Online BDBA Calendar – Facebook Link</a:t>
            </a:r>
          </a:p>
          <a:p>
            <a:r>
              <a:rPr lang="en-US" sz="1200" b="1" u="sng" dirty="0"/>
              <a:t>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540C0-4DC6-4464-B365-F7C2F0FD1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4" y="1200365"/>
            <a:ext cx="3754590" cy="5110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D4C568-5F97-4E3F-8374-D54B42AC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449" y="1738957"/>
            <a:ext cx="4314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302" y="447030"/>
            <a:ext cx="654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Sample of “Events” Primary Menu</a:t>
            </a:r>
          </a:p>
          <a:p>
            <a:r>
              <a:rPr lang="en-US" sz="1200" b="1" u="sng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5BE63-DF98-4F75-87AC-44F56CAE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01" y="1174299"/>
            <a:ext cx="1877630" cy="125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8515C-07ED-4057-905E-66196E6C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5" y="2782112"/>
            <a:ext cx="8084409" cy="3628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469244-EB84-412A-8C3E-67CD80CAF1C1}"/>
              </a:ext>
            </a:extLst>
          </p:cNvPr>
          <p:cNvSpPr/>
          <p:nvPr/>
        </p:nvSpPr>
        <p:spPr>
          <a:xfrm>
            <a:off x="3550596" y="1165318"/>
            <a:ext cx="739302" cy="3703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34C05F-563B-4282-A2D1-51D9DE10636F}"/>
              </a:ext>
            </a:extLst>
          </p:cNvPr>
          <p:cNvSpPr/>
          <p:nvPr/>
        </p:nvSpPr>
        <p:spPr>
          <a:xfrm>
            <a:off x="3641387" y="2208179"/>
            <a:ext cx="1138136" cy="3703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838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443</TotalTime>
  <Words>313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News Gothic MT</vt:lpstr>
      <vt:lpstr>Wingdings 2</vt:lpstr>
      <vt:lpstr>Breeze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Birks</dc:creator>
  <cp:lastModifiedBy>Keith Brown</cp:lastModifiedBy>
  <cp:revision>38</cp:revision>
  <dcterms:created xsi:type="dcterms:W3CDTF">2019-10-11T09:41:53Z</dcterms:created>
  <dcterms:modified xsi:type="dcterms:W3CDTF">2022-02-10T10:40:16Z</dcterms:modified>
</cp:coreProperties>
</file>